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Amatic SC"/>
      <p:regular r:id="rId25"/>
      <p:bold r:id="rId26"/>
    </p:embeddedFont>
    <p:embeddedFont>
      <p:font typeface="Source Code Pr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maticSC-bold.fntdata"/><Relationship Id="rId25" Type="http://schemas.openxmlformats.org/officeDocument/2006/relationships/font" Target="fonts/AmaticSC-regular.fntdata"/><Relationship Id="rId28" Type="http://schemas.openxmlformats.org/officeDocument/2006/relationships/font" Target="fonts/SourceCodePro-bold.fntdata"/><Relationship Id="rId27" Type="http://schemas.openxmlformats.org/officeDocument/2006/relationships/font" Target="fonts/SourceCodePr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CodePr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SourceCodePr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d307bb2c8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d307bb2c8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d307bb2c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d307bb2c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d307bb2c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d307bb2c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d307bb2c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d307bb2c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d307bb2c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d307bb2c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d307bb2c8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d307bb2c8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d307bb2c8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d307bb2c8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d307bb2c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d307bb2c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d307bb2c8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fd307bb2c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d307bb2c8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d307bb2c8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b7102a83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b7102a83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fd307bb2c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fd307bb2c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d307bb2c8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d307bb2c8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d307bb2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d307bb2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d307bb2c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d307bb2c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d307bb2c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d307bb2c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d307bb2c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d307bb2c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d307bb2c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d307bb2c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24.jpg"/><Relationship Id="rId6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How did you use energy today?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8767" y="3410289"/>
            <a:ext cx="687450" cy="166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225" y="60413"/>
            <a:ext cx="3623550" cy="502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00" y="554300"/>
            <a:ext cx="5206326" cy="40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526" y="1291725"/>
            <a:ext cx="3450874" cy="228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(Nuclear) Energy</a:t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3117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Energy </a:t>
            </a:r>
            <a:r>
              <a:rPr lang="en"/>
              <a:t>given</a:t>
            </a:r>
            <a:r>
              <a:rPr lang="en"/>
              <a:t> off by the sun (</a:t>
            </a:r>
            <a:r>
              <a:rPr b="1" lang="en"/>
              <a:t>fusion</a:t>
            </a:r>
            <a:r>
              <a:rPr lang="en"/>
              <a:t>: H nuclei join to form He; unstable)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Nuclear power plant (</a:t>
            </a:r>
            <a:r>
              <a:rPr b="1" lang="en"/>
              <a:t>fission</a:t>
            </a:r>
            <a:r>
              <a:rPr lang="en"/>
              <a:t>: nucleus of Uranium is split)</a:t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50065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DEFINITION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Energy from changes in the </a:t>
            </a:r>
            <a:r>
              <a:rPr lang="en"/>
              <a:t>nucleus</a:t>
            </a:r>
            <a:r>
              <a:rPr lang="en"/>
              <a:t> of an atom</a:t>
            </a:r>
            <a:endParaRPr/>
          </a:p>
        </p:txBody>
      </p:sp>
      <p:cxnSp>
        <p:nvCxnSpPr>
          <p:cNvPr id="132" name="Google Shape;132;p24"/>
          <p:cNvCxnSpPr/>
          <p:nvPr/>
        </p:nvCxnSpPr>
        <p:spPr>
          <a:xfrm>
            <a:off x="4246475" y="1109700"/>
            <a:ext cx="14700" cy="365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p24"/>
          <p:cNvSpPr txBox="1"/>
          <p:nvPr/>
        </p:nvSpPr>
        <p:spPr>
          <a:xfrm>
            <a:off x="6677500" y="4572000"/>
            <a:ext cx="230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STAND UP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energy</a:t>
            </a:r>
            <a:r>
              <a:rPr lang="en"/>
              <a:t> </a:t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50065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DEFINITION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Amount of work an object can do </a:t>
            </a:r>
            <a:r>
              <a:rPr lang="en"/>
              <a:t>because</a:t>
            </a:r>
            <a:r>
              <a:rPr lang="en"/>
              <a:t> of its total potential energy and kinetic energy</a:t>
            </a:r>
            <a:endParaRPr/>
          </a:p>
        </p:txBody>
      </p:sp>
      <p:cxnSp>
        <p:nvCxnSpPr>
          <p:cNvPr id="141" name="Google Shape;141;p25"/>
          <p:cNvCxnSpPr/>
          <p:nvPr/>
        </p:nvCxnSpPr>
        <p:spPr>
          <a:xfrm>
            <a:off x="4246475" y="1109700"/>
            <a:ext cx="14700" cy="365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242" y="2502950"/>
            <a:ext cx="1320853" cy="176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272863"/>
            <a:ext cx="2389349" cy="15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7" y="1763125"/>
            <a:ext cx="2081675" cy="1386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/>
        </p:nvSpPr>
        <p:spPr>
          <a:xfrm>
            <a:off x="6677500" y="4572000"/>
            <a:ext cx="230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LIGHTS OFF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radiant</a:t>
            </a:r>
            <a:r>
              <a:rPr lang="en"/>
              <a:t> Energy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117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Visible light-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UV rays</a:t>
            </a:r>
            <a:endParaRPr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50065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DEFINITION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Produced by vibrations of electrically </a:t>
            </a:r>
            <a:r>
              <a:rPr lang="en"/>
              <a:t>charged</a:t>
            </a:r>
            <a:r>
              <a:rPr lang="en"/>
              <a:t> particles </a:t>
            </a:r>
            <a:endParaRPr/>
          </a:p>
        </p:txBody>
      </p:sp>
      <p:cxnSp>
        <p:nvCxnSpPr>
          <p:cNvPr id="153" name="Google Shape;153;p26"/>
          <p:cNvCxnSpPr/>
          <p:nvPr/>
        </p:nvCxnSpPr>
        <p:spPr>
          <a:xfrm>
            <a:off x="4246475" y="1109700"/>
            <a:ext cx="14700" cy="365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" name="Google Shape;154;p26"/>
          <p:cNvSpPr txBox="1"/>
          <p:nvPr/>
        </p:nvSpPr>
        <p:spPr>
          <a:xfrm>
            <a:off x="6677500" y="4572000"/>
            <a:ext cx="230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SONG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132895" y="1368250"/>
            <a:ext cx="1642645" cy="10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76" y="2432375"/>
            <a:ext cx="1560199" cy="100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5185" y="3329550"/>
            <a:ext cx="2426066" cy="164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</a:t>
            </a:r>
            <a:r>
              <a:rPr lang="en"/>
              <a:t> Energy</a:t>
            </a:r>
            <a:endParaRPr/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11700" y="1228675"/>
            <a:ext cx="2943600" cy="31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50065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DEFINITION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Energy you can hear due to vibrations transmitting through the air</a:t>
            </a:r>
            <a:endParaRPr/>
          </a:p>
        </p:txBody>
      </p:sp>
      <p:cxnSp>
        <p:nvCxnSpPr>
          <p:cNvPr id="165" name="Google Shape;165;p27"/>
          <p:cNvCxnSpPr/>
          <p:nvPr/>
        </p:nvCxnSpPr>
        <p:spPr>
          <a:xfrm>
            <a:off x="4246475" y="1109700"/>
            <a:ext cx="14700" cy="365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575" y="2473376"/>
            <a:ext cx="1594025" cy="10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43650"/>
            <a:ext cx="1765350" cy="17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6677500" y="4572000"/>
            <a:ext cx="230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PLUG IN POP...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Electrical</a:t>
            </a:r>
            <a:r>
              <a:rPr lang="en"/>
              <a:t> Energy</a:t>
            </a:r>
            <a:endParaRPr/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50065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DEFINITION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Energy of moving electrons (electric current)</a:t>
            </a:r>
            <a:endParaRPr/>
          </a:p>
        </p:txBody>
      </p:sp>
      <p:cxnSp>
        <p:nvCxnSpPr>
          <p:cNvPr id="176" name="Google Shape;176;p28"/>
          <p:cNvCxnSpPr/>
          <p:nvPr/>
        </p:nvCxnSpPr>
        <p:spPr>
          <a:xfrm>
            <a:off x="4246475" y="1109700"/>
            <a:ext cx="14700" cy="365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7148" y="2207663"/>
            <a:ext cx="1093999" cy="145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02" y="2005825"/>
            <a:ext cx="1955025" cy="213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</a:t>
            </a:r>
            <a:r>
              <a:rPr lang="en"/>
              <a:t> Energy</a:t>
            </a:r>
            <a:endParaRPr/>
          </a:p>
        </p:txBody>
      </p:sp>
      <p:sp>
        <p:nvSpPr>
          <p:cNvPr id="184" name="Google Shape;184;p29"/>
          <p:cNvSpPr txBox="1"/>
          <p:nvPr>
            <p:ph idx="1" type="body"/>
          </p:nvPr>
        </p:nvSpPr>
        <p:spPr>
          <a:xfrm>
            <a:off x="3117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50065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DEFINITION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All the kinetic energy due to random </a:t>
            </a:r>
            <a:r>
              <a:rPr lang="en"/>
              <a:t>movement</a:t>
            </a:r>
            <a:r>
              <a:rPr lang="en"/>
              <a:t> of particles</a:t>
            </a:r>
            <a:endParaRPr/>
          </a:p>
        </p:txBody>
      </p:sp>
      <p:cxnSp>
        <p:nvCxnSpPr>
          <p:cNvPr id="186" name="Google Shape;186;p29"/>
          <p:cNvCxnSpPr/>
          <p:nvPr/>
        </p:nvCxnSpPr>
        <p:spPr>
          <a:xfrm>
            <a:off x="4246475" y="1109700"/>
            <a:ext cx="14700" cy="365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52075"/>
            <a:ext cx="1677800" cy="19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3348" y="2264925"/>
            <a:ext cx="1484899" cy="148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</a:t>
            </a:r>
            <a:r>
              <a:rPr lang="en"/>
              <a:t> Energy</a:t>
            </a:r>
            <a:endParaRPr/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3117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EXAMPLES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5006500" y="1228675"/>
            <a:ext cx="2943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DEFINITION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Energy stored in chemical bonds and when bonds are broken (atoms rearrange) energy is released</a:t>
            </a:r>
            <a:endParaRPr/>
          </a:p>
        </p:txBody>
      </p:sp>
      <p:cxnSp>
        <p:nvCxnSpPr>
          <p:cNvPr id="196" name="Google Shape;196;p30"/>
          <p:cNvCxnSpPr/>
          <p:nvPr/>
        </p:nvCxnSpPr>
        <p:spPr>
          <a:xfrm>
            <a:off x="4246475" y="1109700"/>
            <a:ext cx="14700" cy="365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7263"/>
            <a:ext cx="1072725" cy="10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375" y="3075337"/>
            <a:ext cx="1242875" cy="12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225" y="2969500"/>
            <a:ext cx="2181823" cy="145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4749" y="1262275"/>
            <a:ext cx="2051730" cy="1538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150" y="67275"/>
            <a:ext cx="6328651" cy="501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Today’s Learning </a:t>
            </a:r>
            <a:r>
              <a:rPr lang="en" sz="24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Goals: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Explore terms related to: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states of energy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forms of energy 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4912300" y="4572000"/>
            <a:ext cx="338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525100" y="4572000"/>
            <a:ext cx="230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basketball...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313" y="152400"/>
            <a:ext cx="400138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677500" y="4572000"/>
            <a:ext cx="230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aseball pitcher...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5179975" y="4572000"/>
            <a:ext cx="380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World Series Game 1 Starting Braves pitcher Charlie Morton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383425"/>
            <a:ext cx="64008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Energy</a:t>
            </a:r>
            <a:endParaRPr/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</a:t>
            </a:r>
            <a:endParaRPr sz="35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1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because of object’s positon (stored)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/>
              <a:t>PE = mgh</a:t>
            </a:r>
            <a:endParaRPr b="1" sz="2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m= mass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g= gravity due to acceleration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h= height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energy</a:t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examples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Google Shape;91;p18"/>
          <p:cNvSpPr txBox="1"/>
          <p:nvPr>
            <p:ph idx="2" type="body"/>
          </p:nvPr>
        </p:nvSpPr>
        <p:spPr>
          <a:xfrm>
            <a:off x="4939500" y="38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Rock at the top of a hill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Ball pitcher is holding right before he throws 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Water behind a dam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409" y="2480425"/>
            <a:ext cx="2564041" cy="17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6924575" y="4572000"/>
            <a:ext cx="20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Skateboard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Kinetic</a:t>
            </a:r>
            <a:r>
              <a:rPr lang="en"/>
              <a:t> Energy</a:t>
            </a:r>
            <a:endParaRPr/>
          </a:p>
        </p:txBody>
      </p:sp>
      <p:sp>
        <p:nvSpPr>
          <p:cNvPr id="99" name="Google Shape;99;p1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lang="en" sz="35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35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" name="Google Shape;100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of motion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/>
              <a:t>KE= ½mv</a:t>
            </a:r>
            <a:r>
              <a:rPr b="1" baseline="30000" lang="en" sz="2600"/>
              <a:t>2</a:t>
            </a:r>
            <a:endParaRPr b="1" baseline="30000" sz="2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m= mass in kg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v= velocity (speed) in m/s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kinetic</a:t>
            </a:r>
            <a:r>
              <a:rPr lang="en"/>
              <a:t> energy</a:t>
            </a:r>
            <a:endParaRPr/>
          </a:p>
        </p:txBody>
      </p:sp>
      <p:sp>
        <p:nvSpPr>
          <p:cNvPr id="106" name="Google Shape;106;p20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examples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" name="Google Shape;107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walking/running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Skateboarding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Moving car</a:t>
            </a:r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5844475" y="4572000"/>
            <a:ext cx="314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Basketball...PE up then KE down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400" y="152400"/>
            <a:ext cx="693825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