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Source Code Pro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SourceCodePro-italic.fntdata"/><Relationship Id="rId27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b7102a83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b7102a83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d87cc6e8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d87cc6e8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b7102a8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b7102a8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b7102a83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b7102a83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b7102a83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b7102a83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b7102a83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b7102a83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d307bb2c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d307bb2c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b7102a8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b7102a8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d87cc6e8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d87cc6e8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b7102a83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b7102a83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d87cc6e8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d87cc6e8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b7102a83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b7102a83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NJ5BrYMvaMw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&amp; Kinetic Energy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you use energy today</a:t>
            </a:r>
            <a:r>
              <a:rPr lang="en"/>
              <a:t>?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8767" y="3410289"/>
            <a:ext cx="687450" cy="166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7000"/>
            <a:ext cx="8839200" cy="301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1800675" y="1065325"/>
            <a:ext cx="1701600" cy="56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/>
          <p:nvPr/>
        </p:nvSpPr>
        <p:spPr>
          <a:xfrm>
            <a:off x="5504150" y="1065325"/>
            <a:ext cx="1701600" cy="82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/>
          <p:nvPr/>
        </p:nvSpPr>
        <p:spPr>
          <a:xfrm>
            <a:off x="2234200" y="2800900"/>
            <a:ext cx="1701600" cy="912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7047375" y="1703725"/>
            <a:ext cx="1701600" cy="110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4166575" y="3151600"/>
            <a:ext cx="2343600" cy="665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7000"/>
            <a:ext cx="8839200" cy="301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Learning Targets</a:t>
            </a:r>
            <a:endParaRPr sz="4600"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4822700" y="933475"/>
            <a:ext cx="4045200" cy="3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b="1"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illustrate the relationships of kinetic energy to mass and speed, and potential energy to mass and height of an object </a:t>
            </a:r>
            <a:endParaRPr b="1"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b="1"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 and carry out an investigation to explain the transformation between kinetic and potential energy within a system</a:t>
            </a:r>
            <a:endParaRPr b="1"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275975" y="295925"/>
            <a:ext cx="4045200" cy="8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Potential Energy?</a:t>
            </a:r>
            <a:endParaRPr sz="4800"/>
          </a:p>
        </p:txBody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4822825" y="283350"/>
            <a:ext cx="4045200" cy="8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kinetic</a:t>
            </a:r>
            <a:r>
              <a:rPr lang="en" sz="4800"/>
              <a:t> Energy?</a:t>
            </a:r>
            <a:endParaRPr sz="4800"/>
          </a:p>
        </p:txBody>
      </p:sp>
      <p:sp>
        <p:nvSpPr>
          <p:cNvPr id="73" name="Google Shape;73;p15"/>
          <p:cNvSpPr txBox="1"/>
          <p:nvPr/>
        </p:nvSpPr>
        <p:spPr>
          <a:xfrm>
            <a:off x="902550" y="4394450"/>
            <a:ext cx="733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107250" y="4542425"/>
            <a:ext cx="367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Measured in Joules  (J)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types of Potential energy</a:t>
            </a:r>
            <a:endParaRPr/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939500" y="724200"/>
            <a:ext cx="4045200" cy="4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</a:rPr>
              <a:t>                                         </a:t>
            </a:r>
            <a:r>
              <a:rPr lang="en"/>
              <a:t>: </a:t>
            </a:r>
            <a:r>
              <a:rPr lang="en" sz="2225"/>
              <a:t>energy that is stored because of an object’s position or height above the earth’s surface </a:t>
            </a:r>
            <a:endParaRPr b="1" sz="1625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25">
                <a:highlight>
                  <a:srgbClr val="FFFF00"/>
                </a:highlight>
              </a:rPr>
              <a:t>                                  </a:t>
            </a:r>
            <a:r>
              <a:rPr lang="en" sz="2225"/>
              <a:t>: energy stored within a push or a pull</a:t>
            </a:r>
            <a:endParaRPr sz="22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25">
                <a:highlight>
                  <a:srgbClr val="FFFF00"/>
                </a:highlight>
              </a:rPr>
              <a:t>                                  </a:t>
            </a:r>
            <a:r>
              <a:rPr lang="en" sz="2225"/>
              <a:t>: energy stored up in substances due to their chemical bonds</a:t>
            </a:r>
            <a:endParaRPr sz="222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25">
                <a:highlight>
                  <a:srgbClr val="FFFF00"/>
                </a:highlight>
              </a:rPr>
              <a:t>                                  </a:t>
            </a:r>
            <a:r>
              <a:rPr lang="en" sz="2225"/>
              <a:t>: ener</a:t>
            </a:r>
            <a:r>
              <a:rPr lang="en" sz="2225"/>
              <a:t>gy of </a:t>
            </a:r>
            <a:r>
              <a:rPr lang="en" sz="2225"/>
              <a:t>particles</a:t>
            </a:r>
            <a:r>
              <a:rPr lang="en" sz="2225"/>
              <a:t> inside an atom</a:t>
            </a:r>
            <a:endParaRPr sz="2225"/>
          </a:p>
        </p:txBody>
      </p:sp>
      <p:sp>
        <p:nvSpPr>
          <p:cNvPr id="81" name="Google Shape;81;p16"/>
          <p:cNvSpPr txBox="1"/>
          <p:nvPr/>
        </p:nvSpPr>
        <p:spPr>
          <a:xfrm>
            <a:off x="7789425" y="4774200"/>
            <a:ext cx="131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Who likes RCs?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ke a ride on Goudurix which is located at Parc Asterix, Plailly, France.&#10;&#10;Always see the latest uploads by subscribing to our channel.&#10;&#10;- XtremeCoasters Network -&#10;&#10;Follow us on:&#10;YouTube: https://www.youtube.com/xtremecoasters&#10;Facebook: http://www.facebook.com/xtremecoasters&#10;Instagram: http://www.instagram.com/xtremecoastersnetwork&#10;&#10;End title music:&#10;Moving On by MBB, Jonas Schmidt https://soundcloud.com/mbbofficial&#10;Creative Commons — Attribution-ShareAlike 3.0 Unported  — CC BY-SA 3.0 &#10;Free Download / Stream: http://bit.ly/moving-on-instrumental&#10;Music promoted by Audio Library https://youtu.be/7jjlTMn0MWA" id="86" name="Google Shape;86;p17" title="Goudurix 4K Front Seat POV - Parc Asterix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300" y="167200"/>
            <a:ext cx="6485875" cy="48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7856725" y="4590900"/>
            <a:ext cx="11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smiler...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538" y="169400"/>
            <a:ext cx="643691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Make A Roller Coaster!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875" y="1380475"/>
            <a:ext cx="3816975" cy="25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275" y="152400"/>
            <a:ext cx="355008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/>
          <p:nvPr/>
        </p:nvSpPr>
        <p:spPr>
          <a:xfrm>
            <a:off x="0" y="175"/>
            <a:ext cx="4572000" cy="51435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52400"/>
            <a:ext cx="373588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1"/>
          <p:cNvGrpSpPr/>
          <p:nvPr/>
        </p:nvGrpSpPr>
        <p:grpSpPr>
          <a:xfrm>
            <a:off x="723521" y="152397"/>
            <a:ext cx="7220384" cy="3916444"/>
            <a:chOff x="266325" y="152400"/>
            <a:chExt cx="7802447" cy="4838700"/>
          </a:xfrm>
        </p:grpSpPr>
        <p:pic>
          <p:nvPicPr>
            <p:cNvPr id="111" name="Google Shape;11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75238" y="152400"/>
              <a:ext cx="6993534" cy="4838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" name="Google Shape;112;p21"/>
            <p:cNvCxnSpPr/>
            <p:nvPr/>
          </p:nvCxnSpPr>
          <p:spPr>
            <a:xfrm flipH="1" rot="10800000">
              <a:off x="540800" y="659250"/>
              <a:ext cx="1331700" cy="147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3" name="Google Shape;113;p21"/>
            <p:cNvCxnSpPr/>
            <p:nvPr/>
          </p:nvCxnSpPr>
          <p:spPr>
            <a:xfrm flipH="1" rot="10800000">
              <a:off x="826375" y="1549400"/>
              <a:ext cx="1676400" cy="249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4" name="Google Shape;114;p21"/>
            <p:cNvCxnSpPr/>
            <p:nvPr/>
          </p:nvCxnSpPr>
          <p:spPr>
            <a:xfrm>
              <a:off x="769400" y="2697575"/>
              <a:ext cx="2331900" cy="48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5" name="Google Shape;115;p21"/>
            <p:cNvSpPr txBox="1"/>
            <p:nvPr/>
          </p:nvSpPr>
          <p:spPr>
            <a:xfrm>
              <a:off x="266325" y="439450"/>
              <a:ext cx="2745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b="1" sz="20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435725" y="1315550"/>
              <a:ext cx="2745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b="1" sz="20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435725" y="2449750"/>
              <a:ext cx="2745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 b="1" sz="20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18" name="Google Shape;118;p21"/>
          <p:cNvSpPr txBox="1"/>
          <p:nvPr/>
        </p:nvSpPr>
        <p:spPr>
          <a:xfrm>
            <a:off x="1168925" y="3917775"/>
            <a:ext cx="7975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omic Sans MS"/>
                <a:ea typeface="Comic Sans MS"/>
                <a:cs typeface="Comic Sans MS"/>
                <a:sym typeface="Comic Sans MS"/>
              </a:rPr>
              <a:t>Why are you testing a marble and then a metal ball?</a:t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omic Sans MS"/>
                <a:ea typeface="Comic Sans MS"/>
                <a:cs typeface="Comic Sans MS"/>
                <a:sym typeface="Comic Sans MS"/>
              </a:rPr>
              <a:t>Why are you starting your marble (and metal ball) at 3 </a:t>
            </a:r>
            <a:r>
              <a:rPr b="1" lang="en" sz="1700">
                <a:latin typeface="Comic Sans MS"/>
                <a:ea typeface="Comic Sans MS"/>
                <a:cs typeface="Comic Sans MS"/>
                <a:sym typeface="Comic Sans MS"/>
              </a:rPr>
              <a:t>different</a:t>
            </a:r>
            <a:r>
              <a:rPr b="1" lang="en" sz="1700">
                <a:latin typeface="Comic Sans MS"/>
                <a:ea typeface="Comic Sans MS"/>
                <a:cs typeface="Comic Sans MS"/>
                <a:sym typeface="Comic Sans MS"/>
              </a:rPr>
              <a:t> heights?</a:t>
            </a:r>
            <a:endParaRPr b="1" sz="17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1158550" y="3546375"/>
            <a:ext cx="117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THINK: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600" y="3935650"/>
            <a:ext cx="909950" cy="9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